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1B729-180E-4CA5-989C-7B28E67A0108}"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1B729-180E-4CA5-989C-7B28E67A0108}"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1B729-180E-4CA5-989C-7B28E67A0108}"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1B729-180E-4CA5-989C-7B28E67A0108}"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1B729-180E-4CA5-989C-7B28E67A0108}"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1B729-180E-4CA5-989C-7B28E67A0108}"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1B729-180E-4CA5-989C-7B28E67A0108}" type="datetimeFigureOut">
              <a:rPr lang="en-US" smtClean="0"/>
              <a:pPr/>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1B729-180E-4CA5-989C-7B28E67A0108}" type="datetimeFigureOut">
              <a:rPr lang="en-US" smtClean="0"/>
              <a:pPr/>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1B729-180E-4CA5-989C-7B28E67A0108}" type="datetimeFigureOut">
              <a:rPr lang="en-US" smtClean="0"/>
              <a:pPr/>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1B729-180E-4CA5-989C-7B28E67A0108}"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1B729-180E-4CA5-989C-7B28E67A0108}"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1197D-A27C-4C89-BDF0-A63E8597DB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1B729-180E-4CA5-989C-7B28E67A0108}" type="datetimeFigureOut">
              <a:rPr lang="en-US" smtClean="0"/>
              <a:pPr/>
              <a:t>9/6/2012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1197D-A27C-4C89-BDF0-A63E8597DB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starpulse.com/Actors/Stern,_Howard/gallery/SGY-013633/"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Study Law?</a:t>
            </a:r>
            <a:br>
              <a:rPr lang="en-US" dirty="0" smtClean="0"/>
            </a:br>
            <a:r>
              <a:rPr lang="en-US" sz="2400" dirty="0" smtClean="0"/>
              <a:t>(please record your answers to each question)</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Documents and Settings\mrriley\Local Settings\Temporary Internet Files\Content.IE5\PX3LMONC\MCj04348020000[1].png"/>
          <p:cNvPicPr>
            <a:picLocks noChangeAspect="1" noChangeArrowheads="1"/>
          </p:cNvPicPr>
          <p:nvPr/>
        </p:nvPicPr>
        <p:blipFill>
          <a:blip r:embed="rId2"/>
          <a:srcRect/>
          <a:stretch>
            <a:fillRect/>
          </a:stretch>
        </p:blipFill>
        <p:spPr bwMode="auto">
          <a:xfrm>
            <a:off x="3657600" y="3810000"/>
            <a:ext cx="1828572" cy="18285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p:txBody>
          <a:bodyPr/>
          <a:lstStyle/>
          <a:p>
            <a:r>
              <a:rPr lang="en-US" dirty="0" smtClean="0"/>
              <a:t>Florida has the “Stand your ground” law, which gives citizens the right to use deadly force outside of your home if you feel threatened?  Is this a logical law?</a:t>
            </a:r>
            <a:endParaRPr lang="en-US" dirty="0"/>
          </a:p>
        </p:txBody>
      </p:sp>
      <p:pic>
        <p:nvPicPr>
          <p:cNvPr id="3074" name="Picture 2" descr="&quot;Glock 17&quot; Self-loading Pist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206436" cy="24288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hiphopwired.com/wp-content/uploads/2012/05/ap_george_zimmerman_jt_120427_w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4" y="4572000"/>
            <a:ext cx="338666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dn.eurweb.com/wp-content/uploads/2012/06/TrayvonMarti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850105"/>
            <a:ext cx="2571750" cy="300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906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Question 10	</a:t>
            </a:r>
            <a:endParaRPr lang="en-US" dirty="0"/>
          </a:p>
        </p:txBody>
      </p:sp>
      <p:sp>
        <p:nvSpPr>
          <p:cNvPr id="3" name="Content Placeholder 2"/>
          <p:cNvSpPr>
            <a:spLocks noGrp="1"/>
          </p:cNvSpPr>
          <p:nvPr>
            <p:ph idx="1"/>
          </p:nvPr>
        </p:nvSpPr>
        <p:spPr>
          <a:xfrm>
            <a:off x="457200" y="1066800"/>
            <a:ext cx="8229600" cy="4525963"/>
          </a:xfrm>
        </p:spPr>
        <p:txBody>
          <a:bodyPr>
            <a:normAutofit/>
          </a:bodyPr>
          <a:lstStyle/>
          <a:p>
            <a:r>
              <a:rPr lang="en-US" sz="2800" dirty="0" smtClean="0"/>
              <a:t>In March 2012, the state of Utah passed a law requiring a woman seeking an abortion to go to counseling and then endure a 72 hour waiting period before making the final decision (26 out of 50 states have some type of waiting period).  Is this law fair?</a:t>
            </a:r>
            <a:endParaRPr lang="en-US" sz="2800" dirty="0"/>
          </a:p>
        </p:txBody>
      </p:sp>
      <p:pic>
        <p:nvPicPr>
          <p:cNvPr id="4098" name="Picture 2" descr="http://1.bp.blogspot.com/-9el3Y0BOC2k/T4n4oybFy_I/AAAAAAAAAjo/1qVDQi9z98Q/s1600/pro-choi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37" y="4325815"/>
            <a:ext cx="2305050" cy="23050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houghtfreak.com/images/image/7597F839866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43400"/>
            <a:ext cx="238125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admikesamerica.com/wp-content/uploads/2011/05/pro-life-vs-pro-choic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505200"/>
            <a:ext cx="3886200" cy="262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458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a:bodyPr>
          <a:lstStyle/>
          <a:p>
            <a:r>
              <a:rPr lang="en-US" sz="4400" dirty="0" smtClean="0"/>
              <a:t>How would you best define the term “law”?</a:t>
            </a:r>
            <a:endParaRPr lang="en-US" sz="4400" dirty="0"/>
          </a:p>
        </p:txBody>
      </p:sp>
      <p:pic>
        <p:nvPicPr>
          <p:cNvPr id="2050" name="Picture 2" descr="C:\Documents and Settings\mrriley\Local Settings\Temporary Internet Files\Content.IE5\5US9FLEA\MPj01828340000[1].jpg"/>
          <p:cNvPicPr>
            <a:picLocks noChangeAspect="1" noChangeArrowheads="1"/>
          </p:cNvPicPr>
          <p:nvPr/>
        </p:nvPicPr>
        <p:blipFill>
          <a:blip r:embed="rId2"/>
          <a:srcRect/>
          <a:stretch>
            <a:fillRect/>
          </a:stretch>
        </p:blipFill>
        <p:spPr bwMode="auto">
          <a:xfrm>
            <a:off x="3429000" y="3657600"/>
            <a:ext cx="2133600" cy="3200400"/>
          </a:xfrm>
          <a:prstGeom prst="rect">
            <a:avLst/>
          </a:prstGeom>
          <a:noFill/>
        </p:spPr>
      </p:pic>
      <p:sp>
        <p:nvSpPr>
          <p:cNvPr id="5" name="Cloud Callout 4"/>
          <p:cNvSpPr/>
          <p:nvPr/>
        </p:nvSpPr>
        <p:spPr>
          <a:xfrm>
            <a:off x="4343400" y="2514600"/>
            <a:ext cx="1752600" cy="1143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2895600"/>
            <a:ext cx="914400" cy="400110"/>
          </a:xfrm>
          <a:prstGeom prst="rect">
            <a:avLst/>
          </a:prstGeom>
          <a:noFill/>
        </p:spPr>
        <p:txBody>
          <a:bodyPr wrap="square" rtlCol="0">
            <a:spAutoFit/>
          </a:bodyPr>
          <a:lstStyle/>
          <a:p>
            <a:r>
              <a:rPr lang="en-US" sz="2000" dirty="0" smtClean="0">
                <a:solidFill>
                  <a:schemeClr val="bg1"/>
                </a:solidFill>
              </a:rPr>
              <a:t>Law??</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a:bodyPr>
          <a:lstStyle/>
          <a:p>
            <a:r>
              <a:rPr lang="en-US" sz="4400" dirty="0" smtClean="0"/>
              <a:t>Why does almost every modern society have a written code of laws?</a:t>
            </a:r>
            <a:endParaRPr lang="en-US" sz="4400" dirty="0"/>
          </a:p>
        </p:txBody>
      </p:sp>
      <p:pic>
        <p:nvPicPr>
          <p:cNvPr id="3075" name="Picture 3" descr="C:\Documents and Settings\mrriley\Local Settings\Temporary Internet Files\Content.IE5\5US9FLEA\MPj04373320000[1].jpg"/>
          <p:cNvPicPr>
            <a:picLocks noChangeAspect="1" noChangeArrowheads="1"/>
          </p:cNvPicPr>
          <p:nvPr/>
        </p:nvPicPr>
        <p:blipFill>
          <a:blip r:embed="rId2" cstate="print"/>
          <a:srcRect/>
          <a:stretch>
            <a:fillRect/>
          </a:stretch>
        </p:blipFill>
        <p:spPr bwMode="auto">
          <a:xfrm>
            <a:off x="3048000" y="3200400"/>
            <a:ext cx="3508248" cy="35049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smtClean="0"/>
              <a:t>Are there certain laws that you feel are “unfair” toward people your age (15-18 years old)?  If so, name them and explain why you feel this way.</a:t>
            </a:r>
            <a:endParaRPr lang="en-US" dirty="0"/>
          </a:p>
        </p:txBody>
      </p:sp>
      <p:pic>
        <p:nvPicPr>
          <p:cNvPr id="4" name="Picture 3" descr="hanging.bmp"/>
          <p:cNvPicPr>
            <a:picLocks noChangeAspect="1"/>
          </p:cNvPicPr>
          <p:nvPr/>
        </p:nvPicPr>
        <p:blipFill>
          <a:blip r:embed="rId2"/>
          <a:stretch>
            <a:fillRect/>
          </a:stretch>
        </p:blipFill>
        <p:spPr>
          <a:xfrm>
            <a:off x="3429000" y="3352800"/>
            <a:ext cx="4267200" cy="3200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219200"/>
            <a:ext cx="3200400" cy="1143000"/>
          </a:xfrm>
        </p:spPr>
        <p:txBody>
          <a:bodyPr/>
          <a:lstStyle/>
          <a:p>
            <a:r>
              <a:rPr lang="en-US" dirty="0" smtClean="0"/>
              <a:t>Question 4</a:t>
            </a:r>
            <a:endParaRPr lang="en-US" dirty="0"/>
          </a:p>
        </p:txBody>
      </p:sp>
      <p:sp>
        <p:nvSpPr>
          <p:cNvPr id="3" name="Content Placeholder 2"/>
          <p:cNvSpPr>
            <a:spLocks noGrp="1"/>
          </p:cNvSpPr>
          <p:nvPr>
            <p:ph idx="1"/>
          </p:nvPr>
        </p:nvSpPr>
        <p:spPr>
          <a:xfrm>
            <a:off x="304800" y="2895600"/>
            <a:ext cx="8229600" cy="3886200"/>
          </a:xfrm>
        </p:spPr>
        <p:txBody>
          <a:bodyPr>
            <a:normAutofit/>
          </a:bodyPr>
          <a:lstStyle/>
          <a:p>
            <a:r>
              <a:rPr lang="en-US" sz="2000" dirty="0" smtClean="0"/>
              <a:t>Which of the original 10 Constitutional Amendments includes the following rights</a:t>
            </a:r>
            <a:r>
              <a:rPr lang="en-US" sz="2000" dirty="0" smtClean="0"/>
              <a:t>?</a:t>
            </a:r>
            <a:endParaRPr lang="en-US" sz="2000" dirty="0" smtClean="0"/>
          </a:p>
          <a:p>
            <a:pPr lvl="4"/>
            <a:r>
              <a:rPr lang="en-US" dirty="0" smtClean="0"/>
              <a:t>Congress shall not prohibit nor promote any particular religious belief</a:t>
            </a:r>
          </a:p>
          <a:p>
            <a:pPr lvl="4"/>
            <a:r>
              <a:rPr lang="en-US" dirty="0" smtClean="0"/>
              <a:t>Congress shall not take away the right to free speech</a:t>
            </a:r>
          </a:p>
          <a:p>
            <a:pPr lvl="4"/>
            <a:r>
              <a:rPr lang="en-US" dirty="0" smtClean="0"/>
              <a:t>Congress shall not take away the right to a free press</a:t>
            </a:r>
          </a:p>
          <a:p>
            <a:pPr lvl="4"/>
            <a:r>
              <a:rPr lang="en-US" dirty="0" smtClean="0"/>
              <a:t>Congress shall not take away the right of the people to peacefully assemble</a:t>
            </a:r>
          </a:p>
          <a:p>
            <a:pPr lvl="4"/>
            <a:r>
              <a:rPr lang="en-US" dirty="0" smtClean="0"/>
              <a:t>Congress shall not take away the right of the people to voice their opinion/criticize the government for its actions or inactions</a:t>
            </a:r>
            <a:endParaRPr lang="en-US" dirty="0"/>
          </a:p>
        </p:txBody>
      </p:sp>
      <p:pic>
        <p:nvPicPr>
          <p:cNvPr id="1026" name="Picture 2" descr="http://ballinyourcourt.files.wordpress.com/2012/04/bill-of-rights-e-discov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95725" cy="2790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dirty="0" smtClean="0"/>
              <a:t>A police officer pulls over a 16 year old for doing 55 mph in a 25 mph zone.  Does this offense give the officer permission to search the teen’s car or person for drugs?  </a:t>
            </a:r>
            <a:r>
              <a:rPr lang="en-US" smtClean="0"/>
              <a:t>Why or why not?</a:t>
            </a:r>
            <a:endParaRPr lang="en-US" dirty="0"/>
          </a:p>
        </p:txBody>
      </p:sp>
      <p:pic>
        <p:nvPicPr>
          <p:cNvPr id="5" name="Picture 4" descr="750px-Marijuana.jpg"/>
          <p:cNvPicPr>
            <a:picLocks noChangeAspect="1"/>
          </p:cNvPicPr>
          <p:nvPr/>
        </p:nvPicPr>
        <p:blipFill>
          <a:blip r:embed="rId2"/>
          <a:stretch>
            <a:fillRect/>
          </a:stretch>
        </p:blipFill>
        <p:spPr>
          <a:xfrm>
            <a:off x="5257800" y="4267200"/>
            <a:ext cx="2609850" cy="2087880"/>
          </a:xfrm>
          <a:prstGeom prst="rect">
            <a:avLst/>
          </a:prstGeom>
        </p:spPr>
      </p:pic>
      <p:pic>
        <p:nvPicPr>
          <p:cNvPr id="1026" name="Picture 2" descr="C:\Documents and Settings\mrriley\Local Settings\Temporary Internet Files\Content.IE5\4K5EBYN0\MPj04364060000[1].jpg"/>
          <p:cNvPicPr>
            <a:picLocks noChangeAspect="1" noChangeArrowheads="1"/>
          </p:cNvPicPr>
          <p:nvPr/>
        </p:nvPicPr>
        <p:blipFill>
          <a:blip r:embed="rId3" cstate="print"/>
          <a:srcRect/>
          <a:stretch>
            <a:fillRect/>
          </a:stretch>
        </p:blipFill>
        <p:spPr bwMode="auto">
          <a:xfrm>
            <a:off x="1371600" y="4267200"/>
            <a:ext cx="2895600" cy="209034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r>
              <a:rPr lang="en-US" dirty="0" smtClean="0"/>
              <a:t>If a current politician lies about having an extra-marital affair and is caught in the lie, is this action serious enough to demand that he or she be legally “removed from office”?</a:t>
            </a:r>
            <a:endParaRPr lang="en-US" dirty="0"/>
          </a:p>
        </p:txBody>
      </p:sp>
      <p:pic>
        <p:nvPicPr>
          <p:cNvPr id="4" name="Picture 3" descr="clinton monica.jpg"/>
          <p:cNvPicPr>
            <a:picLocks noChangeAspect="1"/>
          </p:cNvPicPr>
          <p:nvPr/>
        </p:nvPicPr>
        <p:blipFill>
          <a:blip r:embed="rId2"/>
          <a:stretch>
            <a:fillRect/>
          </a:stretch>
        </p:blipFill>
        <p:spPr>
          <a:xfrm>
            <a:off x="1066800" y="3886200"/>
            <a:ext cx="1943100" cy="2590800"/>
          </a:xfrm>
          <a:prstGeom prst="rect">
            <a:avLst/>
          </a:prstGeom>
        </p:spPr>
      </p:pic>
      <p:pic>
        <p:nvPicPr>
          <p:cNvPr id="5" name="Picture 4" descr="spitzer.jpg"/>
          <p:cNvPicPr>
            <a:picLocks noChangeAspect="1"/>
          </p:cNvPicPr>
          <p:nvPr/>
        </p:nvPicPr>
        <p:blipFill>
          <a:blip r:embed="rId3"/>
          <a:stretch>
            <a:fillRect/>
          </a:stretch>
        </p:blipFill>
        <p:spPr>
          <a:xfrm>
            <a:off x="3581400" y="3886200"/>
            <a:ext cx="2434670" cy="2571750"/>
          </a:xfrm>
          <a:prstGeom prst="rect">
            <a:avLst/>
          </a:prstGeom>
        </p:spPr>
      </p:pic>
      <p:pic>
        <p:nvPicPr>
          <p:cNvPr id="6" name="Picture 5" descr="larry-craig-official.jpg"/>
          <p:cNvPicPr>
            <a:picLocks noChangeAspect="1"/>
          </p:cNvPicPr>
          <p:nvPr/>
        </p:nvPicPr>
        <p:blipFill>
          <a:blip r:embed="rId4"/>
          <a:stretch>
            <a:fillRect/>
          </a:stretch>
        </p:blipFill>
        <p:spPr>
          <a:xfrm>
            <a:off x="6629400" y="3886200"/>
            <a:ext cx="1905000" cy="2555875"/>
          </a:xfrm>
          <a:prstGeom prst="rect">
            <a:avLst/>
          </a:prstGeom>
        </p:spPr>
      </p:pic>
      <p:sp>
        <p:nvSpPr>
          <p:cNvPr id="7" name="TextBox 6"/>
          <p:cNvSpPr txBox="1"/>
          <p:nvPr/>
        </p:nvSpPr>
        <p:spPr>
          <a:xfrm>
            <a:off x="1143000" y="6477000"/>
            <a:ext cx="2057400" cy="381000"/>
          </a:xfrm>
          <a:prstGeom prst="rect">
            <a:avLst/>
          </a:prstGeom>
          <a:noFill/>
        </p:spPr>
        <p:txBody>
          <a:bodyPr wrap="square" rtlCol="0">
            <a:spAutoFit/>
          </a:bodyPr>
          <a:lstStyle/>
          <a:p>
            <a:r>
              <a:rPr lang="en-US" dirty="0" smtClean="0"/>
              <a:t>President Clinton</a:t>
            </a:r>
            <a:endParaRPr lang="en-US" dirty="0"/>
          </a:p>
        </p:txBody>
      </p:sp>
      <p:sp>
        <p:nvSpPr>
          <p:cNvPr id="8" name="TextBox 7"/>
          <p:cNvSpPr txBox="1"/>
          <p:nvPr/>
        </p:nvSpPr>
        <p:spPr>
          <a:xfrm>
            <a:off x="3962400" y="6457950"/>
            <a:ext cx="2057400" cy="381000"/>
          </a:xfrm>
          <a:prstGeom prst="rect">
            <a:avLst/>
          </a:prstGeom>
          <a:noFill/>
        </p:spPr>
        <p:txBody>
          <a:bodyPr wrap="square" rtlCol="0">
            <a:spAutoFit/>
          </a:bodyPr>
          <a:lstStyle/>
          <a:p>
            <a:r>
              <a:rPr lang="en-US" dirty="0" smtClean="0"/>
              <a:t>Eliot Spitzer - NY</a:t>
            </a:r>
            <a:endParaRPr lang="en-US" dirty="0"/>
          </a:p>
        </p:txBody>
      </p:sp>
      <p:sp>
        <p:nvSpPr>
          <p:cNvPr id="9" name="TextBox 8"/>
          <p:cNvSpPr txBox="1"/>
          <p:nvPr/>
        </p:nvSpPr>
        <p:spPr>
          <a:xfrm>
            <a:off x="6705600" y="6482862"/>
            <a:ext cx="2057400" cy="381000"/>
          </a:xfrm>
          <a:prstGeom prst="rect">
            <a:avLst/>
          </a:prstGeom>
          <a:noFill/>
        </p:spPr>
        <p:txBody>
          <a:bodyPr wrap="square" rtlCol="0">
            <a:spAutoFit/>
          </a:bodyPr>
          <a:lstStyle/>
          <a:p>
            <a:r>
              <a:rPr lang="en-US" dirty="0" smtClean="0"/>
              <a:t>Larry Craig  - MN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lstStyle/>
          <a:p>
            <a:r>
              <a:rPr lang="en-US" dirty="0" smtClean="0"/>
              <a:t>Does the government have the right to restrict certain content on TV and the radio that may be deemed “obscene”, or does this violate the rights of “free speech” and “free press”?</a:t>
            </a:r>
          </a:p>
          <a:p>
            <a:endParaRPr lang="en-US" dirty="0" smtClean="0"/>
          </a:p>
          <a:p>
            <a:endParaRPr lang="en-US" dirty="0"/>
          </a:p>
        </p:txBody>
      </p:sp>
      <p:pic>
        <p:nvPicPr>
          <p:cNvPr id="4" name="Picture 3" descr="female.bmp"/>
          <p:cNvPicPr>
            <a:picLocks noChangeAspect="1"/>
          </p:cNvPicPr>
          <p:nvPr/>
        </p:nvPicPr>
        <p:blipFill>
          <a:blip r:embed="rId2"/>
          <a:stretch>
            <a:fillRect/>
          </a:stretch>
        </p:blipFill>
        <p:spPr>
          <a:xfrm>
            <a:off x="3505200" y="3567289"/>
            <a:ext cx="2362200" cy="3062111"/>
          </a:xfrm>
          <a:prstGeom prst="rect">
            <a:avLst/>
          </a:prstGeom>
        </p:spPr>
      </p:pic>
      <p:pic>
        <p:nvPicPr>
          <p:cNvPr id="2050" name="Picture 2" descr="C:\Documents and Settings\mrriley\Local Settings\Temporary Internet Files\Content.IE5\PZS33T8E\MCNA01595_0000[1].wmf"/>
          <p:cNvPicPr>
            <a:picLocks noChangeAspect="1" noChangeArrowheads="1"/>
          </p:cNvPicPr>
          <p:nvPr/>
        </p:nvPicPr>
        <p:blipFill>
          <a:blip r:embed="rId3"/>
          <a:srcRect/>
          <a:stretch>
            <a:fillRect/>
          </a:stretch>
        </p:blipFill>
        <p:spPr bwMode="auto">
          <a:xfrm>
            <a:off x="3733800" y="4038600"/>
            <a:ext cx="1856189" cy="1879092"/>
          </a:xfrm>
          <a:prstGeom prst="rect">
            <a:avLst/>
          </a:prstGeom>
          <a:noFill/>
        </p:spPr>
      </p:pic>
      <p:pic>
        <p:nvPicPr>
          <p:cNvPr id="5" name="Picture 2" descr="http://www.fresnobeehive.com/2livecrew-thumb-350x3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95448"/>
            <a:ext cx="3042644" cy="3033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ard Stern-SGY-013879.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567289"/>
            <a:ext cx="2895600" cy="3452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lstStyle/>
          <a:p>
            <a:r>
              <a:rPr lang="en-US" dirty="0" smtClean="0"/>
              <a:t>If you commit three separate felonies (serious crimes) in California, do you deserve to go to prison for the rest of your life, without parole?</a:t>
            </a:r>
            <a:endParaRPr lang="en-US" dirty="0"/>
          </a:p>
        </p:txBody>
      </p:sp>
      <p:pic>
        <p:nvPicPr>
          <p:cNvPr id="3074" name="Picture 2" descr="C:\Documents and Settings\mrriley\Local Settings\Temporary Internet Files\Content.IE5\7WVC6SK7\MCMP00437_0000[1].wmf"/>
          <p:cNvPicPr>
            <a:picLocks noChangeAspect="1" noChangeArrowheads="1"/>
          </p:cNvPicPr>
          <p:nvPr/>
        </p:nvPicPr>
        <p:blipFill>
          <a:blip r:embed="rId2"/>
          <a:srcRect/>
          <a:stretch>
            <a:fillRect/>
          </a:stretch>
        </p:blipFill>
        <p:spPr bwMode="auto">
          <a:xfrm>
            <a:off x="457200" y="3352800"/>
            <a:ext cx="2408976" cy="2840121"/>
          </a:xfrm>
          <a:prstGeom prst="rect">
            <a:avLst/>
          </a:prstGeom>
          <a:noFill/>
        </p:spPr>
      </p:pic>
      <p:sp>
        <p:nvSpPr>
          <p:cNvPr id="5" name="TextBox 4"/>
          <p:cNvSpPr txBox="1"/>
          <p:nvPr/>
        </p:nvSpPr>
        <p:spPr>
          <a:xfrm>
            <a:off x="2971800" y="4114800"/>
            <a:ext cx="838200" cy="523220"/>
          </a:xfrm>
          <a:prstGeom prst="rect">
            <a:avLst/>
          </a:prstGeom>
          <a:noFill/>
        </p:spPr>
        <p:txBody>
          <a:bodyPr wrap="square" rtlCol="0">
            <a:spAutoFit/>
          </a:bodyPr>
          <a:lstStyle/>
          <a:p>
            <a:pPr algn="ctr"/>
            <a:r>
              <a:rPr lang="en-US" sz="2800" dirty="0" smtClean="0"/>
              <a:t>+</a:t>
            </a:r>
            <a:endParaRPr lang="en-US" sz="2800" dirty="0"/>
          </a:p>
        </p:txBody>
      </p:sp>
      <p:sp>
        <p:nvSpPr>
          <p:cNvPr id="6" name="TextBox 5"/>
          <p:cNvSpPr txBox="1"/>
          <p:nvPr/>
        </p:nvSpPr>
        <p:spPr>
          <a:xfrm>
            <a:off x="4114800" y="3810000"/>
            <a:ext cx="533400" cy="1107996"/>
          </a:xfrm>
          <a:prstGeom prst="rect">
            <a:avLst/>
          </a:prstGeom>
          <a:noFill/>
        </p:spPr>
        <p:txBody>
          <a:bodyPr wrap="square" rtlCol="0">
            <a:spAutoFit/>
          </a:bodyPr>
          <a:lstStyle/>
          <a:p>
            <a:pPr algn="ctr"/>
            <a:r>
              <a:rPr lang="en-US" sz="6600" dirty="0" smtClean="0"/>
              <a:t>3</a:t>
            </a:r>
            <a:endParaRPr lang="en-US" sz="6600" dirty="0"/>
          </a:p>
        </p:txBody>
      </p:sp>
      <p:sp>
        <p:nvSpPr>
          <p:cNvPr id="7" name="TextBox 6"/>
          <p:cNvSpPr txBox="1"/>
          <p:nvPr/>
        </p:nvSpPr>
        <p:spPr>
          <a:xfrm>
            <a:off x="5105400" y="4114800"/>
            <a:ext cx="685800" cy="523220"/>
          </a:xfrm>
          <a:prstGeom prst="rect">
            <a:avLst/>
          </a:prstGeom>
          <a:noFill/>
        </p:spPr>
        <p:txBody>
          <a:bodyPr wrap="square" rtlCol="0">
            <a:spAutoFit/>
          </a:bodyPr>
          <a:lstStyle/>
          <a:p>
            <a:pPr algn="ctr"/>
            <a:r>
              <a:rPr lang="en-US" sz="2800" dirty="0" smtClean="0"/>
              <a:t>=</a:t>
            </a:r>
            <a:endParaRPr lang="en-US" sz="2800" dirty="0"/>
          </a:p>
        </p:txBody>
      </p:sp>
      <p:pic>
        <p:nvPicPr>
          <p:cNvPr id="3075" name="Picture 3" descr="C:\Documents and Settings\mrriley\Local Settings\Temporary Internet Files\Content.IE5\PX3LMONC\MPj04074820000[1].jpg"/>
          <p:cNvPicPr>
            <a:picLocks noChangeAspect="1" noChangeArrowheads="1"/>
          </p:cNvPicPr>
          <p:nvPr/>
        </p:nvPicPr>
        <p:blipFill>
          <a:blip r:embed="rId3" cstate="print"/>
          <a:srcRect/>
          <a:stretch>
            <a:fillRect/>
          </a:stretch>
        </p:blipFill>
        <p:spPr bwMode="auto">
          <a:xfrm>
            <a:off x="5867400" y="3581400"/>
            <a:ext cx="2819400" cy="2438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402</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Why Study Law? (please record your answers to each question)</vt:lpstr>
      <vt:lpstr>Question 1</vt:lpstr>
      <vt:lpstr>Question 2</vt:lpstr>
      <vt:lpstr>Question 3</vt:lpstr>
      <vt:lpstr>Question 4</vt:lpstr>
      <vt:lpstr>Question 5</vt:lpstr>
      <vt:lpstr>Question 6</vt:lpstr>
      <vt:lpstr>Question 7</vt:lpstr>
      <vt:lpstr>Question 8</vt:lpstr>
      <vt:lpstr>Question 9</vt:lpstr>
      <vt:lpstr>Question 10 </vt:lpstr>
    </vt:vector>
  </TitlesOfParts>
  <Company>CBSD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Law? (please record your answers to each question)</dc:title>
  <dc:creator>Matthew R. Riley</dc:creator>
  <cp:lastModifiedBy>DONNELLY, JOHN</cp:lastModifiedBy>
  <cp:revision>10</cp:revision>
  <dcterms:created xsi:type="dcterms:W3CDTF">2009-04-01T14:16:12Z</dcterms:created>
  <dcterms:modified xsi:type="dcterms:W3CDTF">2012-09-06T14:44:52Z</dcterms:modified>
</cp:coreProperties>
</file>